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7"/>
  </p:notesMasterIdLst>
  <p:sldIdLst>
    <p:sldId id="370" r:id="rId2"/>
    <p:sldId id="498" r:id="rId3"/>
    <p:sldId id="615" r:id="rId4"/>
    <p:sldId id="626" r:id="rId5"/>
    <p:sldId id="616" r:id="rId6"/>
    <p:sldId id="617" r:id="rId7"/>
    <p:sldId id="618" r:id="rId8"/>
    <p:sldId id="619" r:id="rId9"/>
    <p:sldId id="627" r:id="rId10"/>
    <p:sldId id="621" r:id="rId11"/>
    <p:sldId id="622" r:id="rId12"/>
    <p:sldId id="623" r:id="rId13"/>
    <p:sldId id="624" r:id="rId14"/>
    <p:sldId id="625" r:id="rId15"/>
    <p:sldId id="607" r:id="rId16"/>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8E8E8"/>
    <a:srgbClr val="2F5395"/>
    <a:srgbClr val="FFFFB3"/>
    <a:srgbClr val="7F9ED7"/>
    <a:srgbClr val="FAE9E2"/>
    <a:srgbClr val="FFFFCC"/>
    <a:srgbClr val="FDF1ED"/>
    <a:srgbClr val="FBDFD5"/>
    <a:srgbClr val="FFFF99"/>
    <a:srgbClr val="B9D9A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0959" autoAdjust="0"/>
  </p:normalViewPr>
  <p:slideViewPr>
    <p:cSldViewPr>
      <p:cViewPr varScale="1">
        <p:scale>
          <a:sx n="74" d="100"/>
          <a:sy n="74" d="100"/>
        </p:scale>
        <p:origin x="-120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6725"/>
          </a:xfrm>
          <a:prstGeom prst="rect">
            <a:avLst/>
          </a:prstGeom>
        </p:spPr>
        <p:txBody>
          <a:bodyPr vert="horz" lIns="91440" tIns="45720" rIns="91440" bIns="45720" rtlCol="0"/>
          <a:lstStyle>
            <a:lvl1pPr algn="r">
              <a:defRPr sz="1200"/>
            </a:lvl1pPr>
          </a:lstStyle>
          <a:p>
            <a:fld id="{5838515F-6EC2-437A-BB7E-FAEE704D1F72}" type="datetimeFigureOut">
              <a:rPr lang="en-US" smtClean="0"/>
              <a:pPr/>
              <a:t>3/27/2020</a:t>
            </a:fld>
            <a:endParaRPr lang="en-US"/>
          </a:p>
        </p:txBody>
      </p:sp>
      <p:sp>
        <p:nvSpPr>
          <p:cNvPr id="4" name="Slide Image Placeholder 3"/>
          <p:cNvSpPr>
            <a:spLocks noGrp="1" noRot="1" noChangeAspect="1"/>
          </p:cNvSpPr>
          <p:nvPr>
            <p:ph type="sldImg" idx="2"/>
          </p:nvPr>
        </p:nvSpPr>
        <p:spPr>
          <a:xfrm>
            <a:off x="1382713" y="1163638"/>
            <a:ext cx="4189412"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79925"/>
            <a:ext cx="5564188" cy="366553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375"/>
            <a:ext cx="30130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6725"/>
          </a:xfrm>
          <a:prstGeom prst="rect">
            <a:avLst/>
          </a:prstGeom>
        </p:spPr>
        <p:txBody>
          <a:bodyPr vert="horz" lIns="91440" tIns="45720" rIns="91440" bIns="45720" rtlCol="0" anchor="b"/>
          <a:lstStyle>
            <a:lvl1pPr algn="r">
              <a:defRPr sz="1200"/>
            </a:lvl1pPr>
          </a:lstStyle>
          <a:p>
            <a:fld id="{F0448D81-7B12-46D2-AC3D-02B3D3820BAF}" type="slidenum">
              <a:rPr lang="en-US" smtClean="0"/>
              <a:pPr/>
              <a:t>‹#›</a:t>
            </a:fld>
            <a:endParaRPr lang="en-US"/>
          </a:p>
        </p:txBody>
      </p:sp>
    </p:spTree>
    <p:extLst>
      <p:ext uri="{BB962C8B-B14F-4D97-AF65-F5344CB8AC3E}">
        <p14:creationId xmlns:p14="http://schemas.microsoft.com/office/powerpoint/2010/main" xmlns="" val="2313935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11</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12</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3</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4</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5</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6</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7</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8</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9</a:t>
            </a:fld>
            <a:endParaRPr lang="en-US"/>
          </a:p>
        </p:txBody>
      </p:sp>
    </p:spTree>
    <p:extLst>
      <p:ext uri="{BB962C8B-B14F-4D97-AF65-F5344CB8AC3E}">
        <p14:creationId xmlns:p14="http://schemas.microsoft.com/office/powerpoint/2010/main" xmlns="" val="3576782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448D81-7B12-46D2-AC3D-02B3D3820BAF}" type="slidenum">
              <a:rPr lang="en-US" smtClean="0"/>
              <a:pPr/>
              <a:t>10</a:t>
            </a:fld>
            <a:endParaRPr lang="en-US"/>
          </a:p>
        </p:txBody>
      </p:sp>
    </p:spTree>
    <p:extLst>
      <p:ext uri="{BB962C8B-B14F-4D97-AF65-F5344CB8AC3E}">
        <p14:creationId xmlns:p14="http://schemas.microsoft.com/office/powerpoint/2010/main" xmlns="" val="3576782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548C2B-ACB3-442F-A029-B79150ADC754}"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0150783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3F4A91-1300-492B-A8EA-ED282FE668E6}"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16334460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19A4F8-7B51-4A28-946B-C3E258076A13}"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41079477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3DB5C5-31B5-4875-B572-616A9E4E642C}"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pic>
        <p:nvPicPr>
          <p:cNvPr id="7" name="Picture 6" descr="300px-COMSATS_Logo.svg.png"/>
          <p:cNvPicPr>
            <a:picLocks noChangeAspect="1"/>
          </p:cNvPicPr>
          <p:nvPr userDrawn="1"/>
        </p:nvPicPr>
        <p:blipFill>
          <a:blip r:embed="rId2" cstate="print"/>
          <a:stretch>
            <a:fillRect/>
          </a:stretch>
        </p:blipFill>
        <p:spPr>
          <a:xfrm>
            <a:off x="7922419" y="736201"/>
            <a:ext cx="584679" cy="584679"/>
          </a:xfrm>
          <a:prstGeom prst="rect">
            <a:avLst/>
          </a:prstGeom>
        </p:spPr>
      </p:pic>
    </p:spTree>
    <p:extLst>
      <p:ext uri="{BB962C8B-B14F-4D97-AF65-F5344CB8AC3E}">
        <p14:creationId xmlns:p14="http://schemas.microsoft.com/office/powerpoint/2010/main" xmlns="" val="2097386994"/>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en-US"/>
              <a:t>Click to edit Master title style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95D96CC-9CE3-43E7-80B4-21BCEE326505}" type="datetime1">
              <a:rPr lang="en-US" smtClean="0"/>
              <a:pPr/>
              <a:t>3/27/2020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350622003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0C0AA4-DBEA-4917-934C-0FA5ECC61F4A}"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736201"/>
            <a:ext cx="584679" cy="584679"/>
          </a:xfrm>
          <a:prstGeom prst="rect">
            <a:avLst/>
          </a:prstGeom>
        </p:spPr>
      </p:pic>
    </p:spTree>
    <p:extLst>
      <p:ext uri="{BB962C8B-B14F-4D97-AF65-F5344CB8AC3E}">
        <p14:creationId xmlns:p14="http://schemas.microsoft.com/office/powerpoint/2010/main" xmlns="" val="317296761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33845" y="2507551"/>
            <a:ext cx="3867150"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7551"/>
            <a:ext cx="3886201" cy="36805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127E44A-B1AE-4E2F-8339-C1021A0F8B05}" type="datetime1">
              <a:rPr lang="en-US" smtClean="0"/>
              <a:pPr/>
              <a:t>3/27/2020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A8661F-1CDE-4F7E-AE93-7F9785FD6839}"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pic>
        <p:nvPicPr>
          <p:cNvPr id="11" name="Picture 10"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400788639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371DD5F-4A30-4F52-BC8A-574742379858}" type="datetime1">
              <a:rPr lang="en-US" smtClean="0"/>
              <a:pPr/>
              <a:t>3/27/2020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A8661F-1CDE-4F7E-AE93-7F9785FD6839}" type="slidenum">
              <a:rPr lang="en-US" smtClean="0"/>
              <a:pPr/>
              <a:t>‹#›</a:t>
            </a:fld>
            <a:endParaRPr lang="en-US"/>
          </a:p>
        </p:txBody>
      </p:sp>
      <p:sp>
        <p:nvSpPr>
          <p:cNvPr id="6" name="Title 5"/>
          <p:cNvSpPr>
            <a:spLocks noGrp="1"/>
          </p:cNvSpPr>
          <p:nvPr>
            <p:ph type="title"/>
          </p:nvPr>
        </p:nvSpPr>
        <p:spPr/>
        <p:txBody>
          <a:bodyPr/>
          <a:lstStyle/>
          <a:p>
            <a:r>
              <a:rPr lang="en-US"/>
              <a:t>Click to edit Master title style</a:t>
            </a:r>
          </a:p>
        </p:txBody>
      </p:sp>
      <p:pic>
        <p:nvPicPr>
          <p:cNvPr id="7" name="Picture 6"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164298596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E81CC-E25D-4839-A1D0-A52DC220CDF7}" type="datetime1">
              <a:rPr lang="en-US" smtClean="0"/>
              <a:pPr/>
              <a:t>3/27/2020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A8661F-1CDE-4F7E-AE93-7F9785FD6839}" type="slidenum">
              <a:rPr lang="en-US" smtClean="0"/>
              <a:pPr/>
              <a:t>‹#›</a:t>
            </a:fld>
            <a:endParaRPr lang="en-US"/>
          </a:p>
        </p:txBody>
      </p:sp>
      <p:pic>
        <p:nvPicPr>
          <p:cNvPr id="5" name="Picture 4" descr="300px-COMSATS_Logo.svg.png"/>
          <p:cNvPicPr>
            <a:picLocks noChangeAspect="1"/>
          </p:cNvPicPr>
          <p:nvPr userDrawn="1"/>
        </p:nvPicPr>
        <p:blipFill>
          <a:blip r:embed="rId2" cstate="print"/>
          <a:stretch>
            <a:fillRect/>
          </a:stretch>
        </p:blipFill>
        <p:spPr>
          <a:xfrm>
            <a:off x="7935866" y="762000"/>
            <a:ext cx="584679" cy="584679"/>
          </a:xfrm>
          <a:prstGeom prst="rect">
            <a:avLst/>
          </a:prstGeom>
        </p:spPr>
      </p:pic>
    </p:spTree>
    <p:extLst>
      <p:ext uri="{BB962C8B-B14F-4D97-AF65-F5344CB8AC3E}">
        <p14:creationId xmlns:p14="http://schemas.microsoft.com/office/powerpoint/2010/main" xmlns="" val="80729636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en-US"/>
              <a:t>Click to edit Master title style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DF2A6119-C069-4608-8801-B3D4B37EE510}"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5153" y="304800"/>
            <a:ext cx="584679" cy="584679"/>
          </a:xfrm>
          <a:prstGeom prst="rect">
            <a:avLst/>
          </a:prstGeom>
        </p:spPr>
      </p:pic>
    </p:spTree>
    <p:extLst>
      <p:ext uri="{BB962C8B-B14F-4D97-AF65-F5344CB8AC3E}">
        <p14:creationId xmlns:p14="http://schemas.microsoft.com/office/powerpoint/2010/main" xmlns="" val="1798697985"/>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833301B6-4D24-4523-AFBC-0826CF7B069D}" type="datetime1">
              <a:rPr lang="en-US" smtClean="0"/>
              <a:pPr/>
              <a:t>3/27/2020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A8661F-1CDE-4F7E-AE93-7F9785FD6839}" type="slidenum">
              <a:rPr lang="en-US" smtClean="0"/>
              <a:pPr/>
              <a:t>‹#›</a:t>
            </a:fld>
            <a:endParaRPr lang="en-US"/>
          </a:p>
        </p:txBody>
      </p:sp>
      <p:pic>
        <p:nvPicPr>
          <p:cNvPr id="8" name="Picture 7" descr="300px-COMSATS_Logo.svg.png"/>
          <p:cNvPicPr>
            <a:picLocks noChangeAspect="1"/>
          </p:cNvPicPr>
          <p:nvPr userDrawn="1"/>
        </p:nvPicPr>
        <p:blipFill>
          <a:blip r:embed="rId2" cstate="print"/>
          <a:stretch>
            <a:fillRect/>
          </a:stretch>
        </p:blipFill>
        <p:spPr>
          <a:xfrm>
            <a:off x="7930671" y="304800"/>
            <a:ext cx="584679" cy="584679"/>
          </a:xfrm>
          <a:prstGeom prst="rect">
            <a:avLst/>
          </a:prstGeom>
        </p:spPr>
      </p:pic>
    </p:spTree>
    <p:extLst>
      <p:ext uri="{BB962C8B-B14F-4D97-AF65-F5344CB8AC3E}">
        <p14:creationId xmlns:p14="http://schemas.microsoft.com/office/powerpoint/2010/main" xmlns="" val="2159231770"/>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A1DC456-93E0-4306-BADA-05703028A6E1}" type="datetime1">
              <a:rPr lang="en-US" smtClean="0"/>
              <a:pPr/>
              <a:t>3/27/2020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8A8661F-1CDE-4F7E-AE93-7F9785FD6839}" type="slidenum">
              <a:rPr lang="en-US" smtClean="0"/>
              <a:pPr/>
              <a:t>‹#›</a:t>
            </a:fld>
            <a:endParaRPr lang="en-US"/>
          </a:p>
        </p:txBody>
      </p:sp>
    </p:spTree>
    <p:extLst>
      <p:ext uri="{BB962C8B-B14F-4D97-AF65-F5344CB8AC3E}">
        <p14:creationId xmlns:p14="http://schemas.microsoft.com/office/powerpoint/2010/main" xmlns="" val="76735183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spd="med">
    <p:fade/>
  </p:transition>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hyperlink" Target="http://www.studyguide.com/" TargetMode="External"/><Relationship Id="rId2" Type="http://schemas.openxmlformats.org/officeDocument/2006/relationships/hyperlink" Target="http://www.vulms.vu.edu.p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Subtitle 5"/>
          <p:cNvSpPr>
            <a:spLocks noGrp="1"/>
          </p:cNvSpPr>
          <p:nvPr>
            <p:ph type="subTitle" idx="1"/>
          </p:nvPr>
        </p:nvSpPr>
        <p:spPr>
          <a:xfrm>
            <a:off x="838200" y="3210290"/>
            <a:ext cx="7391400" cy="1528035"/>
          </a:xfrm>
        </p:spPr>
        <p:txBody>
          <a:bodyPr>
            <a:noAutofit/>
          </a:bodyPr>
          <a:lstStyle/>
          <a:p>
            <a:r>
              <a:rPr lang="en-US" sz="3200" dirty="0">
                <a:latin typeface="Candara" pitchFamily="34" charset="0"/>
              </a:rPr>
              <a:t>Initial Problems of Pakistan </a:t>
            </a:r>
            <a:endParaRPr lang="en-US" sz="3000" dirty="0">
              <a:latin typeface="Candara" pitchFamily="34" charset="0"/>
            </a:endParaRPr>
          </a:p>
          <a:p>
            <a:endParaRPr lang="en-US" sz="3000" dirty="0">
              <a:latin typeface="Candara" pitchFamily="34" charset="0"/>
            </a:endParaRPr>
          </a:p>
        </p:txBody>
      </p:sp>
      <p:sp>
        <p:nvSpPr>
          <p:cNvPr id="4" name="Slide Number Placeholder 3"/>
          <p:cNvSpPr>
            <a:spLocks noGrp="1"/>
          </p:cNvSpPr>
          <p:nvPr>
            <p:ph type="sldNum" sz="quarter" idx="12"/>
          </p:nvPr>
        </p:nvSpPr>
        <p:spPr/>
        <p:txBody>
          <a:bodyPr/>
          <a:lstStyle/>
          <a:p>
            <a:fld id="{EF3C9425-2EF3-4F8B-B8C0-E4714BE1748E}" type="slidenum">
              <a:rPr lang="en-US" smtClean="0">
                <a:latin typeface="Candara" panose="020E0502030303020204" pitchFamily="34" charset="0"/>
              </a:rPr>
              <a:pPr/>
              <a:t>1</a:t>
            </a:fld>
            <a:endParaRPr lang="en-US" dirty="0">
              <a:latin typeface="Candara" panose="020E0502030303020204" pitchFamily="34" charset="0"/>
            </a:endParaRPr>
          </a:p>
        </p:txBody>
      </p:sp>
    </p:spTree>
    <p:extLst>
      <p:ext uri="{BB962C8B-B14F-4D97-AF65-F5344CB8AC3E}">
        <p14:creationId xmlns:p14="http://schemas.microsoft.com/office/powerpoint/2010/main" xmlns="" val="4085777705"/>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Integration of the Princely States</a:t>
            </a:r>
          </a:p>
        </p:txBody>
      </p:sp>
      <p:sp>
        <p:nvSpPr>
          <p:cNvPr id="6" name="TextBox 5"/>
          <p:cNvSpPr txBox="1"/>
          <p:nvPr/>
        </p:nvSpPr>
        <p:spPr>
          <a:xfrm>
            <a:off x="685801" y="1741321"/>
            <a:ext cx="8020022" cy="4708981"/>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Hyderabad</a:t>
            </a:r>
          </a:p>
          <a:p>
            <a:pPr marL="457200" indent="-457200" algn="just">
              <a:lnSpc>
                <a:spcPct val="150000"/>
              </a:lnSpc>
              <a:buFont typeface="Arial" panose="020B0604020202020204" pitchFamily="34" charset="0"/>
              <a:buChar char="•"/>
            </a:pPr>
            <a:r>
              <a:rPr lang="en-US" sz="2000" dirty="0">
                <a:latin typeface="Candara" pitchFamily="34" charset="0"/>
              </a:rPr>
              <a:t>It was geographically big and financially a rich state. Its ruler was Muslim and majority population was Hindu. It was surrounded by India from all sides. The </a:t>
            </a:r>
            <a:r>
              <a:rPr lang="en-US" sz="2000" dirty="0" err="1">
                <a:latin typeface="Candara" pitchFamily="34" charset="0"/>
              </a:rPr>
              <a:t>Nizam</a:t>
            </a:r>
            <a:r>
              <a:rPr lang="en-US" sz="2000" dirty="0">
                <a:latin typeface="Candara" pitchFamily="34" charset="0"/>
              </a:rPr>
              <a:t> wanted to stay independent. Mountbatten discouraged him and signed Standstill Agreement. But India built pressure on the </a:t>
            </a:r>
            <a:r>
              <a:rPr lang="en-US" sz="2000" dirty="0" err="1">
                <a:latin typeface="Candara" pitchFamily="34" charset="0"/>
              </a:rPr>
              <a:t>Nizam</a:t>
            </a:r>
            <a:r>
              <a:rPr lang="en-US" sz="2000" dirty="0">
                <a:latin typeface="Candara" pitchFamily="34" charset="0"/>
              </a:rPr>
              <a:t> by sending its troops in September 1948 claiming that serious law and order situation had developed. The state was integrated in India.​</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10</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Integration of the Princely States</a:t>
            </a:r>
          </a:p>
        </p:txBody>
      </p:sp>
      <p:sp>
        <p:nvSpPr>
          <p:cNvPr id="6" name="TextBox 5"/>
          <p:cNvSpPr txBox="1"/>
          <p:nvPr/>
        </p:nvSpPr>
        <p:spPr>
          <a:xfrm>
            <a:off x="685801" y="1741321"/>
            <a:ext cx="8020022" cy="4708981"/>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Kashmir</a:t>
            </a:r>
          </a:p>
          <a:p>
            <a:pPr marL="457200" indent="-457200" algn="just">
              <a:lnSpc>
                <a:spcPct val="150000"/>
              </a:lnSpc>
              <a:buFont typeface="Arial" panose="020B0604020202020204" pitchFamily="34" charset="0"/>
              <a:buChar char="•"/>
            </a:pPr>
            <a:r>
              <a:rPr lang="en-US" sz="2000" dirty="0">
                <a:latin typeface="Candara" pitchFamily="34" charset="0"/>
              </a:rPr>
              <a:t>The most important state was Kashmir naturally connected with Pakistan. Its ruler was Hindu while population was Muslim. The population inclined towards Pakistan but the Hindu ruler declared to join India. The Kashmiri people revolt against the ruler in </a:t>
            </a:r>
            <a:r>
              <a:rPr lang="en-US" sz="2000" dirty="0" err="1">
                <a:latin typeface="Candara" pitchFamily="34" charset="0"/>
              </a:rPr>
              <a:t>Poonch</a:t>
            </a:r>
            <a:r>
              <a:rPr lang="en-US" sz="2000" dirty="0">
                <a:latin typeface="Candara" pitchFamily="34" charset="0"/>
              </a:rPr>
              <a:t> area and soon it became widespread. The ruler sought Indian support. India demanded accession. On October 27, 1947 Indian troops landed in Srinagar. The people continued their struggle for independence and India promised to finally settle the matter with reference to the people under the UN Resolutions.​</a:t>
            </a: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11</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1" end="1"/>
                                            </p:txEl>
                                          </p:spTgt>
                                        </p:tgtEl>
                                        <p:attrNameLst>
                                          <p:attrName>style.color</p:attrName>
                                        </p:attrNameLst>
                                      </p:cBhvr>
                                      <p:to>
                                        <a:srgbClr val="000000"/>
                                      </p:to>
                                    </p:animClr>
                                    <p:animClr clrSpc="rgb" dir="cw">
                                      <p:cBhvr>
                                        <p:cTn id="14" dur="500" fill="hold"/>
                                        <p:tgtEl>
                                          <p:spTgt spid="6">
                                            <p:txEl>
                                              <p:pRg st="1" end="1"/>
                                            </p:txEl>
                                          </p:spTgt>
                                        </p:tgtEl>
                                        <p:attrNameLst>
                                          <p:attrName>fillcolor</p:attrName>
                                        </p:attrNameLst>
                                      </p:cBhvr>
                                      <p:to>
                                        <a:srgbClr val="000000"/>
                                      </p:to>
                                    </p:animClr>
                                    <p:set>
                                      <p:cBhvr>
                                        <p:cTn id="15" dur="500" fill="hold"/>
                                        <p:tgtEl>
                                          <p:spTgt spid="6">
                                            <p:txEl>
                                              <p:pRg st="1" end="1"/>
                                            </p:txEl>
                                          </p:spTgt>
                                        </p:tgtEl>
                                        <p:attrNameLst>
                                          <p:attrName>fill.type</p:attrName>
                                        </p:attrNameLst>
                                      </p:cBhvr>
                                      <p:to>
                                        <p:strVal val="solid"/>
                                      </p:to>
                                    </p:set>
                                    <p:set>
                                      <p:cBhvr>
                                        <p:cTn id="16"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latin typeface="Candara" pitchFamily="34" charset="0"/>
              </a:rPr>
              <a:t>Communal Riots and Refugees</a:t>
            </a:r>
            <a:endParaRPr lang="en-US" sz="3200" b="1" dirty="0">
              <a:solidFill>
                <a:schemeClr val="tx2"/>
              </a:solidFill>
              <a:latin typeface="Candara" pitchFamily="34" charset="0"/>
              <a:cs typeface="Arial" pitchFamily="34" charset="0"/>
            </a:endParaRPr>
          </a:p>
        </p:txBody>
      </p:sp>
      <p:sp>
        <p:nvSpPr>
          <p:cNvPr id="6" name="TextBox 5"/>
          <p:cNvSpPr txBox="1"/>
          <p:nvPr/>
        </p:nvSpPr>
        <p:spPr>
          <a:xfrm>
            <a:off x="685801" y="1741321"/>
            <a:ext cx="8020022" cy="3785652"/>
          </a:xfrm>
          <a:prstGeom prst="rect">
            <a:avLst/>
          </a:prstGeom>
          <a:noFill/>
        </p:spPr>
        <p:txBody>
          <a:bodyPr wrap="square" rtlCol="0">
            <a:spAutoFit/>
          </a:bodyPr>
          <a:lstStyle/>
          <a:p>
            <a:pPr marL="457200" indent="-457200" algn="just">
              <a:lnSpc>
                <a:spcPct val="150000"/>
              </a:lnSpc>
              <a:buFont typeface="Arial" panose="020B0604020202020204" pitchFamily="34" charset="0"/>
              <a:buChar char="•"/>
            </a:pPr>
            <a:r>
              <a:rPr lang="en-US" sz="2000" dirty="0">
                <a:latin typeface="Candara" pitchFamily="34" charset="0"/>
              </a:rPr>
              <a:t>The Communal riots occurred earlier in August 1946. The killing of Muslims in Indian areas forced them to leave India. The Sikhs and Hindus attacked the refugee caravans and trains. There were organized gangs to kill the Muslims. The refugee problem created critical condition in the border areas. The massive migration proved serious economic and humanitarian problems for the new state. The military was asked to help cope with the refugee problem.</a:t>
            </a: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0" end="0"/>
                                            </p:txEl>
                                          </p:spTgt>
                                        </p:tgtEl>
                                        <p:attrNameLst>
                                          <p:attrName>style.color</p:attrName>
                                        </p:attrNameLst>
                                      </p:cBhvr>
                                      <p:to>
                                        <a:srgbClr val="000000"/>
                                      </p:to>
                                    </p:animClr>
                                    <p:animClr clrSpc="rgb" dir="cw">
                                      <p:cBhvr>
                                        <p:cTn id="7" dur="500" fill="hold"/>
                                        <p:tgtEl>
                                          <p:spTgt spid="6">
                                            <p:txEl>
                                              <p:pRg st="0" end="0"/>
                                            </p:txEl>
                                          </p:spTgt>
                                        </p:tgtEl>
                                        <p:attrNameLst>
                                          <p:attrName>fillcolor</p:attrName>
                                        </p:attrNameLst>
                                      </p:cBhvr>
                                      <p:to>
                                        <a:srgbClr val="000000"/>
                                      </p:to>
                                    </p:animClr>
                                    <p:set>
                                      <p:cBhvr>
                                        <p:cTn id="8" dur="500" fill="hold"/>
                                        <p:tgtEl>
                                          <p:spTgt spid="6">
                                            <p:txEl>
                                              <p:pRg st="0" end="0"/>
                                            </p:txEl>
                                          </p:spTgt>
                                        </p:tgtEl>
                                        <p:attrNameLst>
                                          <p:attrName>fill.type</p:attrName>
                                        </p:attrNameLst>
                                      </p:cBhvr>
                                      <p:to>
                                        <p:strVal val="solid"/>
                                      </p:to>
                                    </p:set>
                                    <p:set>
                                      <p:cBhvr>
                                        <p:cTn id="9" dur="500" fill="hold"/>
                                        <p:tgtEl>
                                          <p:spTgt spid="6">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Economic Problem</a:t>
            </a:r>
          </a:p>
        </p:txBody>
      </p:sp>
      <p:sp>
        <p:nvSpPr>
          <p:cNvPr id="6" name="TextBox 5"/>
          <p:cNvSpPr txBox="1"/>
          <p:nvPr/>
        </p:nvSpPr>
        <p:spPr>
          <a:xfrm>
            <a:off x="685801" y="1741321"/>
            <a:ext cx="8020022" cy="4708981"/>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Weak Economy</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Poor Industrialized base</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War in Kashmir had negative impact on the already fragile economy of the country.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percentage of economic assets in Pakistan after partition was very low.  Industrial Enterprises 10%. Industrial workers 6.5%. Electrical Capacity 5%. Mineral deposits 10%</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4" end="4"/>
                                            </p:txEl>
                                          </p:spTgt>
                                        </p:tgtEl>
                                        <p:attrNameLst>
                                          <p:attrName>style.color</p:attrName>
                                        </p:attrNameLst>
                                      </p:cBhvr>
                                      <p:to>
                                        <a:srgbClr val="000000"/>
                                      </p:to>
                                    </p:animClr>
                                    <p:animClr clrSpc="rgb" dir="cw">
                                      <p:cBhvr>
                                        <p:cTn id="28" dur="500" fill="hold"/>
                                        <p:tgtEl>
                                          <p:spTgt spid="6">
                                            <p:txEl>
                                              <p:pRg st="4" end="4"/>
                                            </p:txEl>
                                          </p:spTgt>
                                        </p:tgtEl>
                                        <p:attrNameLst>
                                          <p:attrName>fillcolor</p:attrName>
                                        </p:attrNameLst>
                                      </p:cBhvr>
                                      <p:to>
                                        <a:srgbClr val="000000"/>
                                      </p:to>
                                    </p:animClr>
                                    <p:set>
                                      <p:cBhvr>
                                        <p:cTn id="29" dur="500" fill="hold"/>
                                        <p:tgtEl>
                                          <p:spTgt spid="6">
                                            <p:txEl>
                                              <p:pRg st="4" end="4"/>
                                            </p:txEl>
                                          </p:spTgt>
                                        </p:tgtEl>
                                        <p:attrNameLst>
                                          <p:attrName>fill.type</p:attrName>
                                        </p:attrNameLst>
                                      </p:cBhvr>
                                      <p:to>
                                        <p:strVal val="solid"/>
                                      </p:to>
                                    </p:set>
                                    <p:set>
                                      <p:cBhvr>
                                        <p:cTn id="30" dur="500" fill="hold"/>
                                        <p:tgtEl>
                                          <p:spTgt spid="6">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Social Problems</a:t>
            </a:r>
          </a:p>
        </p:txBody>
      </p:sp>
      <p:sp>
        <p:nvSpPr>
          <p:cNvPr id="6" name="TextBox 5"/>
          <p:cNvSpPr txBox="1"/>
          <p:nvPr/>
        </p:nvSpPr>
        <p:spPr>
          <a:xfrm>
            <a:off x="685801" y="1741321"/>
            <a:ext cx="8020022" cy="3323987"/>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a:t>
            </a:r>
            <a:r>
              <a:rPr lang="en-US" altLang="en-US" sz="2000" dirty="0" err="1">
                <a:latin typeface="Candara" pitchFamily="34" charset="0"/>
                <a:cs typeface="Arial" pitchFamily="34" charset="0"/>
              </a:rPr>
              <a:t>Pakhtuns</a:t>
            </a: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a:t>
            </a:r>
            <a:r>
              <a:rPr lang="en-US" altLang="en-US" sz="2000" dirty="0" err="1">
                <a:latin typeface="Candara" pitchFamily="34" charset="0"/>
                <a:cs typeface="Arial" pitchFamily="34" charset="0"/>
              </a:rPr>
              <a:t>Balochs</a:t>
            </a: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a:t>
            </a:r>
            <a:r>
              <a:rPr lang="en-US" altLang="en-US" sz="2000" dirty="0" err="1">
                <a:latin typeface="Candara" pitchFamily="34" charset="0"/>
                <a:cs typeface="Arial" pitchFamily="34" charset="0"/>
              </a:rPr>
              <a:t>Sindhis</a:t>
            </a: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Punjabis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The Bengalis</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14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4" end="4"/>
                                            </p:txEl>
                                          </p:spTgt>
                                        </p:tgtEl>
                                        <p:attrNameLst>
                                          <p:attrName>style.color</p:attrName>
                                        </p:attrNameLst>
                                      </p:cBhvr>
                                      <p:to>
                                        <a:srgbClr val="000000"/>
                                      </p:to>
                                    </p:animClr>
                                    <p:animClr clrSpc="rgb" dir="cw">
                                      <p:cBhvr>
                                        <p:cTn id="28" dur="500" fill="hold"/>
                                        <p:tgtEl>
                                          <p:spTgt spid="6">
                                            <p:txEl>
                                              <p:pRg st="4" end="4"/>
                                            </p:txEl>
                                          </p:spTgt>
                                        </p:tgtEl>
                                        <p:attrNameLst>
                                          <p:attrName>fillcolor</p:attrName>
                                        </p:attrNameLst>
                                      </p:cBhvr>
                                      <p:to>
                                        <a:srgbClr val="000000"/>
                                      </p:to>
                                    </p:animClr>
                                    <p:set>
                                      <p:cBhvr>
                                        <p:cTn id="29" dur="500" fill="hold"/>
                                        <p:tgtEl>
                                          <p:spTgt spid="6">
                                            <p:txEl>
                                              <p:pRg st="4" end="4"/>
                                            </p:txEl>
                                          </p:spTgt>
                                        </p:tgtEl>
                                        <p:attrNameLst>
                                          <p:attrName>fill.type</p:attrName>
                                        </p:attrNameLst>
                                      </p:cBhvr>
                                      <p:to>
                                        <p:strVal val="solid"/>
                                      </p:to>
                                    </p:set>
                                    <p:set>
                                      <p:cBhvr>
                                        <p:cTn id="30" dur="500" fill="hold"/>
                                        <p:tgtEl>
                                          <p:spTgt spid="6">
                                            <p:txEl>
                                              <p:pRg st="4" end="4"/>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5" end="5"/>
                                            </p:txEl>
                                          </p:spTgt>
                                        </p:tgtEl>
                                        <p:attrNameLst>
                                          <p:attrName>style.color</p:attrName>
                                        </p:attrNameLst>
                                      </p:cBhvr>
                                      <p:to>
                                        <a:srgbClr val="000000"/>
                                      </p:to>
                                    </p:animClr>
                                    <p:animClr clrSpc="rgb" dir="cw">
                                      <p:cBhvr>
                                        <p:cTn id="35" dur="500" fill="hold"/>
                                        <p:tgtEl>
                                          <p:spTgt spid="6">
                                            <p:txEl>
                                              <p:pRg st="5" end="5"/>
                                            </p:txEl>
                                          </p:spTgt>
                                        </p:tgtEl>
                                        <p:attrNameLst>
                                          <p:attrName>fillcolor</p:attrName>
                                        </p:attrNameLst>
                                      </p:cBhvr>
                                      <p:to>
                                        <a:srgbClr val="000000"/>
                                      </p:to>
                                    </p:animClr>
                                    <p:set>
                                      <p:cBhvr>
                                        <p:cTn id="36" dur="500" fill="hold"/>
                                        <p:tgtEl>
                                          <p:spTgt spid="6">
                                            <p:txEl>
                                              <p:pRg st="5" end="5"/>
                                            </p:txEl>
                                          </p:spTgt>
                                        </p:tgtEl>
                                        <p:attrNameLst>
                                          <p:attrName>fill.type</p:attrName>
                                        </p:attrNameLst>
                                      </p:cBhvr>
                                      <p:to>
                                        <p:strVal val="solid"/>
                                      </p:to>
                                    </p:set>
                                    <p:set>
                                      <p:cBhvr>
                                        <p:cTn id="37"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3DF44C-8A41-4DC9-9604-092F1808DD4D}"/>
              </a:ext>
            </a:extLst>
          </p:cNvPr>
          <p:cNvSpPr>
            <a:spLocks noGrp="1"/>
          </p:cNvSpPr>
          <p:nvPr>
            <p:ph type="title"/>
          </p:nvPr>
        </p:nvSpPr>
        <p:spPr/>
        <p:txBody>
          <a:bodyPr/>
          <a:lstStyle/>
          <a:p>
            <a:r>
              <a:rPr lang="en-US" dirty="0"/>
              <a:t>Source</a:t>
            </a:r>
          </a:p>
        </p:txBody>
      </p:sp>
      <p:sp>
        <p:nvSpPr>
          <p:cNvPr id="3" name="Content Placeholder 2">
            <a:extLst>
              <a:ext uri="{FF2B5EF4-FFF2-40B4-BE49-F238E27FC236}">
                <a16:creationId xmlns:a16="http://schemas.microsoft.com/office/drawing/2014/main" xmlns="" id="{F10C8FE0-0640-4B5F-A8E5-9D0A349E2E8D}"/>
              </a:ext>
            </a:extLst>
          </p:cNvPr>
          <p:cNvSpPr>
            <a:spLocks noGrp="1"/>
          </p:cNvSpPr>
          <p:nvPr>
            <p:ph idx="1"/>
          </p:nvPr>
        </p:nvSpPr>
        <p:spPr/>
        <p:txBody>
          <a:bodyPr/>
          <a:lstStyle/>
          <a:p>
            <a:r>
              <a:rPr lang="en-US" dirty="0"/>
              <a:t>Most of the text for these slides have been taken from </a:t>
            </a:r>
            <a:r>
              <a:rPr lang="en-US" dirty="0">
                <a:hlinkClick r:id="rId2"/>
              </a:rPr>
              <a:t>www.vulms.vu.edu.pk</a:t>
            </a:r>
            <a:r>
              <a:rPr lang="en-US" dirty="0"/>
              <a:t> and </a:t>
            </a:r>
            <a:r>
              <a:rPr lang="en-US" dirty="0">
                <a:hlinkClick r:id="rId3"/>
              </a:rPr>
              <a:t>www.studyguide.com</a:t>
            </a:r>
            <a:r>
              <a:rPr lang="en-US" dirty="0"/>
              <a:t> </a:t>
            </a:r>
          </a:p>
        </p:txBody>
      </p:sp>
      <p:sp>
        <p:nvSpPr>
          <p:cNvPr id="4" name="Slide Number Placeholder 3">
            <a:extLst>
              <a:ext uri="{FF2B5EF4-FFF2-40B4-BE49-F238E27FC236}">
                <a16:creationId xmlns:a16="http://schemas.microsoft.com/office/drawing/2014/main" xmlns="" id="{9E01FAA7-83A9-492E-AD28-4A07041B6BC6}"/>
              </a:ext>
            </a:extLst>
          </p:cNvPr>
          <p:cNvSpPr>
            <a:spLocks noGrp="1"/>
          </p:cNvSpPr>
          <p:nvPr>
            <p:ph type="sldNum" sz="quarter" idx="12"/>
          </p:nvPr>
        </p:nvSpPr>
        <p:spPr/>
        <p:txBody>
          <a:bodyPr/>
          <a:lstStyle/>
          <a:p>
            <a:fld id="{08A8661F-1CDE-4F7E-AE93-7F9785FD6839}" type="slidenum">
              <a:rPr lang="en-US" smtClean="0"/>
              <a:pPr/>
              <a:t>15</a:t>
            </a:fld>
            <a:endParaRPr lang="en-US"/>
          </a:p>
        </p:txBody>
      </p:sp>
      <p:sp>
        <p:nvSpPr>
          <p:cNvPr id="5" name="Rectangle 4">
            <a:extLst>
              <a:ext uri="{FF2B5EF4-FFF2-40B4-BE49-F238E27FC236}">
                <a16:creationId xmlns:a16="http://schemas.microsoft.com/office/drawing/2014/main" xmlns="" id="{8BAD6A96-75B5-453C-8F80-91E5EE93DBD6}"/>
              </a:ext>
            </a:extLst>
          </p:cNvPr>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1460909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Introduction</a:t>
            </a:r>
          </a:p>
        </p:txBody>
      </p:sp>
      <p:sp>
        <p:nvSpPr>
          <p:cNvPr id="6" name="TextBox 5"/>
          <p:cNvSpPr txBox="1"/>
          <p:nvPr/>
        </p:nvSpPr>
        <p:spPr>
          <a:xfrm>
            <a:off x="685801" y="1741321"/>
            <a:ext cx="8020022" cy="3323987"/>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sz="2000" dirty="0">
                <a:latin typeface="Candara" pitchFamily="34" charset="0"/>
              </a:rPr>
              <a:t>The attainment of independence brought an end to one phase of the struggle and marked the beginning of a new one for setting up and running a viable, stable and prosperous state. Pakistan began its independent life under very difficult and unfavorable circumstances. Pakistan faced serious problems in the initial stages</a:t>
            </a: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2</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40"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Introduction</a:t>
            </a:r>
          </a:p>
        </p:txBody>
      </p:sp>
      <p:sp>
        <p:nvSpPr>
          <p:cNvPr id="6" name="TextBox 5"/>
          <p:cNvSpPr txBox="1"/>
          <p:nvPr/>
        </p:nvSpPr>
        <p:spPr>
          <a:xfrm>
            <a:off x="685801" y="1741321"/>
            <a:ext cx="8020022" cy="5170646"/>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sz="2000" dirty="0">
                <a:latin typeface="Candara" pitchFamily="34" charset="0"/>
              </a:rPr>
              <a:t>Political Problem</a:t>
            </a:r>
          </a:p>
          <a:p>
            <a:pPr marL="457200" indent="-457200" algn="just">
              <a:lnSpc>
                <a:spcPct val="150000"/>
              </a:lnSpc>
              <a:buFont typeface="Arial" panose="020B0604020202020204" pitchFamily="34" charset="0"/>
              <a:buChar char="•"/>
            </a:pPr>
            <a:r>
              <a:rPr lang="en-US" sz="2000" dirty="0">
                <a:latin typeface="Candara" pitchFamily="34" charset="0"/>
              </a:rPr>
              <a:t>New Administration</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Division of Assets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Integration of Princely States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Communal Riots and Arrival of Refugees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Canal Water and Trade Issues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Economic Problems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Social Problems</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3</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4" end="4"/>
                                            </p:txEl>
                                          </p:spTgt>
                                        </p:tgtEl>
                                        <p:attrNameLst>
                                          <p:attrName>style.color</p:attrName>
                                        </p:attrNameLst>
                                      </p:cBhvr>
                                      <p:to>
                                        <a:srgbClr val="000000"/>
                                      </p:to>
                                    </p:animClr>
                                    <p:animClr clrSpc="rgb" dir="cw">
                                      <p:cBhvr>
                                        <p:cTn id="28" dur="500" fill="hold"/>
                                        <p:tgtEl>
                                          <p:spTgt spid="6">
                                            <p:txEl>
                                              <p:pRg st="4" end="4"/>
                                            </p:txEl>
                                          </p:spTgt>
                                        </p:tgtEl>
                                        <p:attrNameLst>
                                          <p:attrName>fillcolor</p:attrName>
                                        </p:attrNameLst>
                                      </p:cBhvr>
                                      <p:to>
                                        <a:srgbClr val="000000"/>
                                      </p:to>
                                    </p:animClr>
                                    <p:set>
                                      <p:cBhvr>
                                        <p:cTn id="29" dur="500" fill="hold"/>
                                        <p:tgtEl>
                                          <p:spTgt spid="6">
                                            <p:txEl>
                                              <p:pRg st="4" end="4"/>
                                            </p:txEl>
                                          </p:spTgt>
                                        </p:tgtEl>
                                        <p:attrNameLst>
                                          <p:attrName>fill.type</p:attrName>
                                        </p:attrNameLst>
                                      </p:cBhvr>
                                      <p:to>
                                        <p:strVal val="solid"/>
                                      </p:to>
                                    </p:set>
                                    <p:set>
                                      <p:cBhvr>
                                        <p:cTn id="30" dur="500" fill="hold"/>
                                        <p:tgtEl>
                                          <p:spTgt spid="6">
                                            <p:txEl>
                                              <p:pRg st="4" end="4"/>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5" end="5"/>
                                            </p:txEl>
                                          </p:spTgt>
                                        </p:tgtEl>
                                        <p:attrNameLst>
                                          <p:attrName>style.color</p:attrName>
                                        </p:attrNameLst>
                                      </p:cBhvr>
                                      <p:to>
                                        <a:srgbClr val="000000"/>
                                      </p:to>
                                    </p:animClr>
                                    <p:animClr clrSpc="rgb" dir="cw">
                                      <p:cBhvr>
                                        <p:cTn id="35" dur="500" fill="hold"/>
                                        <p:tgtEl>
                                          <p:spTgt spid="6">
                                            <p:txEl>
                                              <p:pRg st="5" end="5"/>
                                            </p:txEl>
                                          </p:spTgt>
                                        </p:tgtEl>
                                        <p:attrNameLst>
                                          <p:attrName>fillcolor</p:attrName>
                                        </p:attrNameLst>
                                      </p:cBhvr>
                                      <p:to>
                                        <a:srgbClr val="000000"/>
                                      </p:to>
                                    </p:animClr>
                                    <p:set>
                                      <p:cBhvr>
                                        <p:cTn id="36" dur="500" fill="hold"/>
                                        <p:tgtEl>
                                          <p:spTgt spid="6">
                                            <p:txEl>
                                              <p:pRg st="5" end="5"/>
                                            </p:txEl>
                                          </p:spTgt>
                                        </p:tgtEl>
                                        <p:attrNameLst>
                                          <p:attrName>fill.type</p:attrName>
                                        </p:attrNameLst>
                                      </p:cBhvr>
                                      <p:to>
                                        <p:strVal val="solid"/>
                                      </p:to>
                                    </p:set>
                                    <p:set>
                                      <p:cBhvr>
                                        <p:cTn id="37" dur="500" fill="hold"/>
                                        <p:tgtEl>
                                          <p:spTgt spid="6">
                                            <p:txEl>
                                              <p:pRg st="5" end="5"/>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nodeType="clickEffect">
                                  <p:stCondLst>
                                    <p:cond delay="0"/>
                                  </p:stCondLst>
                                  <p:childTnLst>
                                    <p:animClr clrSpc="rgb" dir="cw">
                                      <p:cBhvr override="childStyle">
                                        <p:cTn id="41" dur="500" fill="hold"/>
                                        <p:tgtEl>
                                          <p:spTgt spid="6">
                                            <p:txEl>
                                              <p:pRg st="6" end="6"/>
                                            </p:txEl>
                                          </p:spTgt>
                                        </p:tgtEl>
                                        <p:attrNameLst>
                                          <p:attrName>style.color</p:attrName>
                                        </p:attrNameLst>
                                      </p:cBhvr>
                                      <p:to>
                                        <a:srgbClr val="000000"/>
                                      </p:to>
                                    </p:animClr>
                                    <p:animClr clrSpc="rgb" dir="cw">
                                      <p:cBhvr>
                                        <p:cTn id="42" dur="500" fill="hold"/>
                                        <p:tgtEl>
                                          <p:spTgt spid="6">
                                            <p:txEl>
                                              <p:pRg st="6" end="6"/>
                                            </p:txEl>
                                          </p:spTgt>
                                        </p:tgtEl>
                                        <p:attrNameLst>
                                          <p:attrName>fillcolor</p:attrName>
                                        </p:attrNameLst>
                                      </p:cBhvr>
                                      <p:to>
                                        <a:srgbClr val="000000"/>
                                      </p:to>
                                    </p:animClr>
                                    <p:set>
                                      <p:cBhvr>
                                        <p:cTn id="43" dur="500" fill="hold"/>
                                        <p:tgtEl>
                                          <p:spTgt spid="6">
                                            <p:txEl>
                                              <p:pRg st="6" end="6"/>
                                            </p:txEl>
                                          </p:spTgt>
                                        </p:tgtEl>
                                        <p:attrNameLst>
                                          <p:attrName>fill.type</p:attrName>
                                        </p:attrNameLst>
                                      </p:cBhvr>
                                      <p:to>
                                        <p:strVal val="solid"/>
                                      </p:to>
                                    </p:set>
                                    <p:set>
                                      <p:cBhvr>
                                        <p:cTn id="44" dur="500" fill="hold"/>
                                        <p:tgtEl>
                                          <p:spTgt spid="6">
                                            <p:txEl>
                                              <p:pRg st="6" end="6"/>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nodeType="clickEffect">
                                  <p:stCondLst>
                                    <p:cond delay="0"/>
                                  </p:stCondLst>
                                  <p:childTnLst>
                                    <p:animClr clrSpc="rgb" dir="cw">
                                      <p:cBhvr override="childStyle">
                                        <p:cTn id="48" dur="500" fill="hold"/>
                                        <p:tgtEl>
                                          <p:spTgt spid="6">
                                            <p:txEl>
                                              <p:pRg st="7" end="7"/>
                                            </p:txEl>
                                          </p:spTgt>
                                        </p:tgtEl>
                                        <p:attrNameLst>
                                          <p:attrName>style.color</p:attrName>
                                        </p:attrNameLst>
                                      </p:cBhvr>
                                      <p:to>
                                        <a:srgbClr val="000000"/>
                                      </p:to>
                                    </p:animClr>
                                    <p:animClr clrSpc="rgb" dir="cw">
                                      <p:cBhvr>
                                        <p:cTn id="49" dur="500" fill="hold"/>
                                        <p:tgtEl>
                                          <p:spTgt spid="6">
                                            <p:txEl>
                                              <p:pRg st="7" end="7"/>
                                            </p:txEl>
                                          </p:spTgt>
                                        </p:tgtEl>
                                        <p:attrNameLst>
                                          <p:attrName>fillcolor</p:attrName>
                                        </p:attrNameLst>
                                      </p:cBhvr>
                                      <p:to>
                                        <a:srgbClr val="000000"/>
                                      </p:to>
                                    </p:animClr>
                                    <p:set>
                                      <p:cBhvr>
                                        <p:cTn id="50" dur="500" fill="hold"/>
                                        <p:tgtEl>
                                          <p:spTgt spid="6">
                                            <p:txEl>
                                              <p:pRg st="7" end="7"/>
                                            </p:txEl>
                                          </p:spTgt>
                                        </p:tgtEl>
                                        <p:attrNameLst>
                                          <p:attrName>fill.type</p:attrName>
                                        </p:attrNameLst>
                                      </p:cBhvr>
                                      <p:to>
                                        <p:strVal val="solid"/>
                                      </p:to>
                                    </p:set>
                                    <p:set>
                                      <p:cBhvr>
                                        <p:cTn id="51" dur="500" fill="hold"/>
                                        <p:tgtEl>
                                          <p:spTgt spid="6">
                                            <p:txEl>
                                              <p:pRg st="7" end="7"/>
                                            </p:txEl>
                                          </p:spTgt>
                                        </p:tgtEl>
                                        <p:attrNameLst>
                                          <p:attrName>fill.on</p:attrName>
                                        </p:attrNameLst>
                                      </p:cBhvr>
                                      <p:to>
                                        <p:strVal val="true"/>
                                      </p:to>
                                    </p:set>
                                  </p:childTnLst>
                                </p:cTn>
                              </p:par>
                            </p:childTnLst>
                          </p:cTn>
                        </p:par>
                      </p:childTnLst>
                    </p:cTn>
                  </p:par>
                  <p:par>
                    <p:cTn id="52" fill="hold">
                      <p:stCondLst>
                        <p:cond delay="indefinite"/>
                      </p:stCondLst>
                      <p:childTnLst>
                        <p:par>
                          <p:cTn id="53" fill="hold">
                            <p:stCondLst>
                              <p:cond delay="0"/>
                            </p:stCondLst>
                            <p:childTnLst>
                              <p:par>
                                <p:cTn id="54" presetID="19" presetClass="emph" presetSubtype="0" fill="hold" nodeType="clickEffect">
                                  <p:stCondLst>
                                    <p:cond delay="0"/>
                                  </p:stCondLst>
                                  <p:childTnLst>
                                    <p:animClr clrSpc="rgb" dir="cw">
                                      <p:cBhvr override="childStyle">
                                        <p:cTn id="55" dur="500" fill="hold"/>
                                        <p:tgtEl>
                                          <p:spTgt spid="6">
                                            <p:txEl>
                                              <p:pRg st="8" end="8"/>
                                            </p:txEl>
                                          </p:spTgt>
                                        </p:tgtEl>
                                        <p:attrNameLst>
                                          <p:attrName>style.color</p:attrName>
                                        </p:attrNameLst>
                                      </p:cBhvr>
                                      <p:to>
                                        <a:srgbClr val="000000"/>
                                      </p:to>
                                    </p:animClr>
                                    <p:animClr clrSpc="rgb" dir="cw">
                                      <p:cBhvr>
                                        <p:cTn id="56" dur="500" fill="hold"/>
                                        <p:tgtEl>
                                          <p:spTgt spid="6">
                                            <p:txEl>
                                              <p:pRg st="8" end="8"/>
                                            </p:txEl>
                                          </p:spTgt>
                                        </p:tgtEl>
                                        <p:attrNameLst>
                                          <p:attrName>fillcolor</p:attrName>
                                        </p:attrNameLst>
                                      </p:cBhvr>
                                      <p:to>
                                        <a:srgbClr val="000000"/>
                                      </p:to>
                                    </p:animClr>
                                    <p:set>
                                      <p:cBhvr>
                                        <p:cTn id="57" dur="500" fill="hold"/>
                                        <p:tgtEl>
                                          <p:spTgt spid="6">
                                            <p:txEl>
                                              <p:pRg st="8" end="8"/>
                                            </p:txEl>
                                          </p:spTgt>
                                        </p:tgtEl>
                                        <p:attrNameLst>
                                          <p:attrName>fill.type</p:attrName>
                                        </p:attrNameLst>
                                      </p:cBhvr>
                                      <p:to>
                                        <p:strVal val="solid"/>
                                      </p:to>
                                    </p:set>
                                    <p:set>
                                      <p:cBhvr>
                                        <p:cTn id="58" dur="500" fill="hold"/>
                                        <p:tgtEl>
                                          <p:spTgt spid="6">
                                            <p:txEl>
                                              <p:pRg st="8" end="8"/>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Political Problems</a:t>
            </a:r>
          </a:p>
        </p:txBody>
      </p:sp>
      <p:sp>
        <p:nvSpPr>
          <p:cNvPr id="6" name="TextBox 5"/>
          <p:cNvSpPr txBox="1"/>
          <p:nvPr/>
        </p:nvSpPr>
        <p:spPr>
          <a:xfrm>
            <a:off x="685801" y="1741321"/>
            <a:ext cx="8020022" cy="2862322"/>
          </a:xfrm>
          <a:prstGeom prst="rect">
            <a:avLst/>
          </a:prstGeom>
          <a:noFill/>
        </p:spPr>
        <p:txBody>
          <a:bodyPr wrap="square" rtlCol="0">
            <a:spAutoFit/>
          </a:bodyPr>
          <a:lstStyle/>
          <a:p>
            <a:pPr marL="457200" indent="-457200" algn="just">
              <a:lnSpc>
                <a:spcPct val="150000"/>
              </a:lnSpc>
            </a:pPr>
            <a:endParaRPr lang="en-US" sz="2000" dirty="0">
              <a:latin typeface="Candara" pitchFamily="34" charset="0"/>
            </a:endParaRPr>
          </a:p>
          <a:p>
            <a:pPr marL="457200" indent="-457200" algn="just">
              <a:lnSpc>
                <a:spcPct val="150000"/>
              </a:lnSpc>
              <a:buFont typeface="Arial" panose="020B0604020202020204" pitchFamily="34" charset="0"/>
              <a:buChar char="•"/>
            </a:pPr>
            <a:r>
              <a:rPr lang="en-US" sz="2000" dirty="0">
                <a:latin typeface="Candara" pitchFamily="34" charset="0"/>
              </a:rPr>
              <a:t>Inexperienced Law makers</a:t>
            </a:r>
          </a:p>
          <a:p>
            <a:pPr marL="457200" indent="-457200" algn="just">
              <a:lnSpc>
                <a:spcPct val="150000"/>
              </a:lnSpc>
              <a:buFont typeface="Arial" panose="020B0604020202020204" pitchFamily="34" charset="0"/>
              <a:buChar char="•"/>
            </a:pPr>
            <a:r>
              <a:rPr lang="en-US" sz="2000" dirty="0">
                <a:latin typeface="Candara" pitchFamily="34" charset="0"/>
              </a:rPr>
              <a:t>Mostly feudal lords and lacked support from urban areas</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4</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New Administration</a:t>
            </a:r>
          </a:p>
        </p:txBody>
      </p:sp>
      <p:sp>
        <p:nvSpPr>
          <p:cNvPr id="6" name="TextBox 5"/>
          <p:cNvSpPr txBox="1"/>
          <p:nvPr/>
        </p:nvSpPr>
        <p:spPr>
          <a:xfrm>
            <a:off x="685801" y="1741321"/>
            <a:ext cx="8020022" cy="3323987"/>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sz="2000" dirty="0">
                <a:latin typeface="Candara" pitchFamily="34" charset="0"/>
              </a:rPr>
              <a:t>shortage of trained human power especially senior officers</a:t>
            </a:r>
          </a:p>
          <a:p>
            <a:pPr marL="457200" indent="-457200" algn="just">
              <a:lnSpc>
                <a:spcPct val="150000"/>
              </a:lnSpc>
              <a:buFont typeface="Arial" panose="020B0604020202020204" pitchFamily="34" charset="0"/>
              <a:buChar char="•"/>
            </a:pPr>
            <a:r>
              <a:rPr lang="en-US" sz="2000" dirty="0">
                <a:latin typeface="Candara" pitchFamily="34" charset="0"/>
              </a:rPr>
              <a:t>shortage of office space, equipment and furniture</a:t>
            </a:r>
          </a:p>
          <a:p>
            <a:pPr marL="457200" indent="-457200" algn="just">
              <a:lnSpc>
                <a:spcPct val="150000"/>
              </a:lnSpc>
              <a:buFont typeface="Arial" panose="020B0604020202020204" pitchFamily="34" charset="0"/>
              <a:buChar char="•"/>
            </a:pPr>
            <a:r>
              <a:rPr lang="en-US" sz="2000" dirty="0">
                <a:latin typeface="Candara" pitchFamily="34" charset="0"/>
              </a:rPr>
              <a:t>To counter the critical situation after partition, the official system should have been efficient but due to the lack of all these facilities the administrative authorities were painfully facing difficulties</a:t>
            </a: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5</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Division of Assets</a:t>
            </a:r>
          </a:p>
        </p:txBody>
      </p:sp>
      <p:sp>
        <p:nvSpPr>
          <p:cNvPr id="6" name="TextBox 5"/>
          <p:cNvSpPr txBox="1"/>
          <p:nvPr/>
        </p:nvSpPr>
        <p:spPr>
          <a:xfrm>
            <a:off x="685801" y="1741321"/>
            <a:ext cx="8020022" cy="3323987"/>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Financial Assets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Total share of Pakistan was 750 million. However, only 200 million were given. </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Gandhi Protested against this injustice and resorted to non-violent agitation in the shape of hunger strike</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6</a:t>
            </a:fld>
            <a:endParaRPr lang="en-US" dirty="0"/>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Division of Assets</a:t>
            </a:r>
          </a:p>
        </p:txBody>
      </p:sp>
      <p:sp>
        <p:nvSpPr>
          <p:cNvPr id="6" name="TextBox 5"/>
          <p:cNvSpPr txBox="1"/>
          <p:nvPr/>
        </p:nvSpPr>
        <p:spPr>
          <a:xfrm>
            <a:off x="685801" y="1741321"/>
            <a:ext cx="8020022" cy="3323987"/>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Military Assets</a:t>
            </a:r>
          </a:p>
          <a:p>
            <a:pPr marL="457200" indent="-457200" algn="just">
              <a:lnSpc>
                <a:spcPct val="150000"/>
              </a:lnSpc>
              <a:buFont typeface="Arial" panose="020B0604020202020204" pitchFamily="34" charset="0"/>
              <a:buChar char="•"/>
            </a:pPr>
            <a:r>
              <a:rPr lang="en-US" sz="2000" dirty="0">
                <a:latin typeface="Candara" pitchFamily="34" charset="0"/>
              </a:rPr>
              <a:t>Pakistan faced the shortage of experienced officers</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Pakistan got 6 </a:t>
            </a:r>
            <a:r>
              <a:rPr lang="en-US" altLang="en-US" sz="2000" dirty="0" err="1">
                <a:latin typeface="Candara" pitchFamily="34" charset="0"/>
                <a:cs typeface="Arial" pitchFamily="34" charset="0"/>
              </a:rPr>
              <a:t>armoured</a:t>
            </a:r>
            <a:r>
              <a:rPr lang="en-US" altLang="en-US" sz="2000" dirty="0">
                <a:latin typeface="Candara" pitchFamily="34" charset="0"/>
                <a:cs typeface="Arial" pitchFamily="34" charset="0"/>
              </a:rPr>
              <a:t> division while India got 14</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Pakistan got 8 artillery divisions while India got 40</a:t>
            </a:r>
          </a:p>
          <a:p>
            <a:pPr marL="457200" indent="-457200" algn="just">
              <a:lnSpc>
                <a:spcPct val="150000"/>
              </a:lnSpc>
              <a:buFont typeface="Arial" panose="020B0604020202020204" pitchFamily="34" charset="0"/>
              <a:buChar char="•"/>
            </a:pPr>
            <a:r>
              <a:rPr lang="en-US" altLang="en-US" sz="2000" dirty="0">
                <a:latin typeface="Candara" pitchFamily="34" charset="0"/>
                <a:cs typeface="Arial" pitchFamily="34" charset="0"/>
              </a:rPr>
              <a:t>Pakistan got 8 infantry divisions while India got 21</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7</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nodeType="clickEffect">
                                  <p:stCondLst>
                                    <p:cond delay="0"/>
                                  </p:stCondLst>
                                  <p:childTnLst>
                                    <p:animClr clrSpc="rgb" dir="cw">
                                      <p:cBhvr override="childStyle">
                                        <p:cTn id="20" dur="500" fill="hold"/>
                                        <p:tgtEl>
                                          <p:spTgt spid="6">
                                            <p:txEl>
                                              <p:pRg st="3" end="3"/>
                                            </p:txEl>
                                          </p:spTgt>
                                        </p:tgtEl>
                                        <p:attrNameLst>
                                          <p:attrName>style.color</p:attrName>
                                        </p:attrNameLst>
                                      </p:cBhvr>
                                      <p:to>
                                        <a:srgbClr val="000000"/>
                                      </p:to>
                                    </p:animClr>
                                    <p:animClr clrSpc="rgb" dir="cw">
                                      <p:cBhvr>
                                        <p:cTn id="21" dur="500" fill="hold"/>
                                        <p:tgtEl>
                                          <p:spTgt spid="6">
                                            <p:txEl>
                                              <p:pRg st="3" end="3"/>
                                            </p:txEl>
                                          </p:spTgt>
                                        </p:tgtEl>
                                        <p:attrNameLst>
                                          <p:attrName>fillcolor</p:attrName>
                                        </p:attrNameLst>
                                      </p:cBhvr>
                                      <p:to>
                                        <a:srgbClr val="000000"/>
                                      </p:to>
                                    </p:animClr>
                                    <p:set>
                                      <p:cBhvr>
                                        <p:cTn id="22" dur="500" fill="hold"/>
                                        <p:tgtEl>
                                          <p:spTgt spid="6">
                                            <p:txEl>
                                              <p:pRg st="3" end="3"/>
                                            </p:txEl>
                                          </p:spTgt>
                                        </p:tgtEl>
                                        <p:attrNameLst>
                                          <p:attrName>fill.type</p:attrName>
                                        </p:attrNameLst>
                                      </p:cBhvr>
                                      <p:to>
                                        <p:strVal val="solid"/>
                                      </p:to>
                                    </p:set>
                                    <p:set>
                                      <p:cBhvr>
                                        <p:cTn id="23" dur="500" fill="hold"/>
                                        <p:tgtEl>
                                          <p:spTgt spid="6">
                                            <p:txEl>
                                              <p:pRg st="3" end="3"/>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nodeType="clickEffect">
                                  <p:stCondLst>
                                    <p:cond delay="0"/>
                                  </p:stCondLst>
                                  <p:childTnLst>
                                    <p:animClr clrSpc="rgb" dir="cw">
                                      <p:cBhvr override="childStyle">
                                        <p:cTn id="27" dur="500" fill="hold"/>
                                        <p:tgtEl>
                                          <p:spTgt spid="6">
                                            <p:txEl>
                                              <p:pRg st="4" end="4"/>
                                            </p:txEl>
                                          </p:spTgt>
                                        </p:tgtEl>
                                        <p:attrNameLst>
                                          <p:attrName>style.color</p:attrName>
                                        </p:attrNameLst>
                                      </p:cBhvr>
                                      <p:to>
                                        <a:srgbClr val="000000"/>
                                      </p:to>
                                    </p:animClr>
                                    <p:animClr clrSpc="rgb" dir="cw">
                                      <p:cBhvr>
                                        <p:cTn id="28" dur="500" fill="hold"/>
                                        <p:tgtEl>
                                          <p:spTgt spid="6">
                                            <p:txEl>
                                              <p:pRg st="4" end="4"/>
                                            </p:txEl>
                                          </p:spTgt>
                                        </p:tgtEl>
                                        <p:attrNameLst>
                                          <p:attrName>fillcolor</p:attrName>
                                        </p:attrNameLst>
                                      </p:cBhvr>
                                      <p:to>
                                        <a:srgbClr val="000000"/>
                                      </p:to>
                                    </p:animClr>
                                    <p:set>
                                      <p:cBhvr>
                                        <p:cTn id="29" dur="500" fill="hold"/>
                                        <p:tgtEl>
                                          <p:spTgt spid="6">
                                            <p:txEl>
                                              <p:pRg st="4" end="4"/>
                                            </p:txEl>
                                          </p:spTgt>
                                        </p:tgtEl>
                                        <p:attrNameLst>
                                          <p:attrName>fill.type</p:attrName>
                                        </p:attrNameLst>
                                      </p:cBhvr>
                                      <p:to>
                                        <p:strVal val="solid"/>
                                      </p:to>
                                    </p:set>
                                    <p:set>
                                      <p:cBhvr>
                                        <p:cTn id="30" dur="500" fill="hold"/>
                                        <p:tgtEl>
                                          <p:spTgt spid="6">
                                            <p:txEl>
                                              <p:pRg st="4" end="4"/>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nodeType="clickEffect">
                                  <p:stCondLst>
                                    <p:cond delay="0"/>
                                  </p:stCondLst>
                                  <p:childTnLst>
                                    <p:animClr clrSpc="rgb" dir="cw">
                                      <p:cBhvr override="childStyle">
                                        <p:cTn id="34" dur="500" fill="hold"/>
                                        <p:tgtEl>
                                          <p:spTgt spid="6">
                                            <p:txEl>
                                              <p:pRg st="5" end="5"/>
                                            </p:txEl>
                                          </p:spTgt>
                                        </p:tgtEl>
                                        <p:attrNameLst>
                                          <p:attrName>style.color</p:attrName>
                                        </p:attrNameLst>
                                      </p:cBhvr>
                                      <p:to>
                                        <a:srgbClr val="000000"/>
                                      </p:to>
                                    </p:animClr>
                                    <p:animClr clrSpc="rgb" dir="cw">
                                      <p:cBhvr>
                                        <p:cTn id="35" dur="500" fill="hold"/>
                                        <p:tgtEl>
                                          <p:spTgt spid="6">
                                            <p:txEl>
                                              <p:pRg st="5" end="5"/>
                                            </p:txEl>
                                          </p:spTgt>
                                        </p:tgtEl>
                                        <p:attrNameLst>
                                          <p:attrName>fillcolor</p:attrName>
                                        </p:attrNameLst>
                                      </p:cBhvr>
                                      <p:to>
                                        <a:srgbClr val="000000"/>
                                      </p:to>
                                    </p:animClr>
                                    <p:set>
                                      <p:cBhvr>
                                        <p:cTn id="36" dur="500" fill="hold"/>
                                        <p:tgtEl>
                                          <p:spTgt spid="6">
                                            <p:txEl>
                                              <p:pRg st="5" end="5"/>
                                            </p:txEl>
                                          </p:spTgt>
                                        </p:tgtEl>
                                        <p:attrNameLst>
                                          <p:attrName>fill.type</p:attrName>
                                        </p:attrNameLst>
                                      </p:cBhvr>
                                      <p:to>
                                        <p:strVal val="solid"/>
                                      </p:to>
                                    </p:set>
                                    <p:set>
                                      <p:cBhvr>
                                        <p:cTn id="37" dur="500" fill="hold"/>
                                        <p:tgtEl>
                                          <p:spTgt spid="6">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Integration of the Princely States</a:t>
            </a:r>
          </a:p>
        </p:txBody>
      </p:sp>
      <p:sp>
        <p:nvSpPr>
          <p:cNvPr id="6" name="TextBox 5"/>
          <p:cNvSpPr txBox="1"/>
          <p:nvPr/>
        </p:nvSpPr>
        <p:spPr>
          <a:xfrm>
            <a:off x="685801" y="1741321"/>
            <a:ext cx="8020022" cy="3785652"/>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sz="2000" dirty="0">
                <a:latin typeface="Candara" pitchFamily="34" charset="0"/>
              </a:rPr>
              <a:t>There were over 560 princely states in India on the eve of the partition of India. About 500 states had joined India before August 15 because of the motivation by V. P. </a:t>
            </a:r>
            <a:r>
              <a:rPr lang="en-US" sz="2000" dirty="0" err="1">
                <a:latin typeface="Candara" pitchFamily="34" charset="0"/>
              </a:rPr>
              <a:t>Menon</a:t>
            </a:r>
            <a:r>
              <a:rPr lang="en-US" sz="2000" dirty="0">
                <a:latin typeface="Candara" pitchFamily="34" charset="0"/>
              </a:rPr>
              <a:t> and Mountbatten. The princes were inclined to </a:t>
            </a:r>
            <a:r>
              <a:rPr lang="en-US" sz="2000" dirty="0" err="1">
                <a:latin typeface="Candara" pitchFamily="34" charset="0"/>
              </a:rPr>
              <a:t>honour</a:t>
            </a:r>
            <a:r>
              <a:rPr lang="en-US" sz="2000" dirty="0">
                <a:latin typeface="Candara" pitchFamily="34" charset="0"/>
              </a:rPr>
              <a:t> every gesture of the British representative so they conceded to what the member of the Royal family (Mountbatten) wished</a:t>
            </a: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8</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1" y="735271"/>
            <a:ext cx="6517658" cy="584775"/>
          </a:xfrm>
          <a:prstGeom prst="rect">
            <a:avLst/>
          </a:prstGeom>
          <a:noFill/>
        </p:spPr>
        <p:txBody>
          <a:bodyPr wrap="square" rtlCol="0">
            <a:spAutoFit/>
          </a:bodyPr>
          <a:lstStyle/>
          <a:p>
            <a:r>
              <a:rPr lang="en-US" sz="3200" b="1" dirty="0">
                <a:solidFill>
                  <a:schemeClr val="tx2"/>
                </a:solidFill>
                <a:latin typeface="Candara" pitchFamily="34" charset="0"/>
                <a:cs typeface="Arial" pitchFamily="34" charset="0"/>
              </a:rPr>
              <a:t>Integration of the Princely States</a:t>
            </a:r>
          </a:p>
        </p:txBody>
      </p:sp>
      <p:sp>
        <p:nvSpPr>
          <p:cNvPr id="6" name="TextBox 5"/>
          <p:cNvSpPr txBox="1"/>
          <p:nvPr/>
        </p:nvSpPr>
        <p:spPr>
          <a:xfrm>
            <a:off x="685801" y="1741321"/>
            <a:ext cx="8020022" cy="4708981"/>
          </a:xfrm>
          <a:prstGeom prst="rect">
            <a:avLst/>
          </a:prstGeom>
          <a:noFill/>
        </p:spPr>
        <p:txBody>
          <a:bodyPr wrap="square" rtlCol="0">
            <a:spAutoFit/>
          </a:bodyPr>
          <a:lstStyle/>
          <a:p>
            <a:pPr marL="457200" indent="-457200" algn="just">
              <a:lnSpc>
                <a:spcPct val="150000"/>
              </a:lnSpc>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altLang="en-US" sz="2000" dirty="0" err="1">
                <a:latin typeface="Candara" pitchFamily="34" charset="0"/>
                <a:cs typeface="Arial" pitchFamily="34" charset="0"/>
              </a:rPr>
              <a:t>Jundagadh</a:t>
            </a: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r>
              <a:rPr lang="en-US" sz="2000" dirty="0">
                <a:latin typeface="Candara" pitchFamily="34" charset="0"/>
              </a:rPr>
              <a:t>It was a small state with access to sea having about 7 </a:t>
            </a:r>
            <a:r>
              <a:rPr lang="en-US" sz="2000" dirty="0" err="1">
                <a:latin typeface="Candara" pitchFamily="34" charset="0"/>
              </a:rPr>
              <a:t>lakh</a:t>
            </a:r>
            <a:r>
              <a:rPr lang="en-US" sz="2000" dirty="0">
                <a:latin typeface="Candara" pitchFamily="34" charset="0"/>
              </a:rPr>
              <a:t> population and 3377 mile area. The ruler was Muslim while the majority of its population was Hindu. The ruler decided to accede to Pakistan and Pakistan also accepted the accession. In November 1947, the Indian troops entered the state and took its control. The referendum favored India.​</a:t>
            </a: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a:p>
            <a:pPr marL="457200" indent="-457200" algn="just">
              <a:lnSpc>
                <a:spcPct val="150000"/>
              </a:lnSpc>
              <a:buFont typeface="Arial" panose="020B0604020202020204" pitchFamily="34" charset="0"/>
              <a:buChar char="•"/>
            </a:pPr>
            <a:endParaRPr lang="en-US" altLang="en-US" sz="2000" dirty="0">
              <a:latin typeface="Candara" pitchFamily="34" charset="0"/>
              <a:cs typeface="Arial" pitchFamily="34" charset="0"/>
            </a:endParaRPr>
          </a:p>
        </p:txBody>
      </p:sp>
      <p:sp>
        <p:nvSpPr>
          <p:cNvPr id="2" name="Slide Number Placeholder 1"/>
          <p:cNvSpPr>
            <a:spLocks noGrp="1"/>
          </p:cNvSpPr>
          <p:nvPr>
            <p:ph type="sldNum" sz="quarter" idx="12"/>
          </p:nvPr>
        </p:nvSpPr>
        <p:spPr/>
        <p:txBody>
          <a:bodyPr/>
          <a:lstStyle/>
          <a:p>
            <a:fld id="{08A8661F-1CDE-4F7E-AE93-7F9785FD6839}" type="slidenum">
              <a:rPr lang="en-US" smtClean="0"/>
              <a:pPr/>
              <a:t>9</a:t>
            </a:fld>
            <a:endParaRPr lang="en-US"/>
          </a:p>
        </p:txBody>
      </p:sp>
      <p:pic>
        <p:nvPicPr>
          <p:cNvPr id="39" name="Picture 38" descr="https://i.vimeocdn.com/portrait/10125853_300x300"/>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a:stretch>
            <a:fillRect/>
          </a:stretch>
        </p:blipFill>
        <p:spPr bwMode="auto">
          <a:xfrm>
            <a:off x="7602847" y="456159"/>
            <a:ext cx="1143000" cy="1143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3" name="Group 39"/>
          <p:cNvGrpSpPr/>
          <p:nvPr/>
        </p:nvGrpSpPr>
        <p:grpSpPr>
          <a:xfrm rot="10800000" flipV="1">
            <a:off x="857221" y="1405300"/>
            <a:ext cx="6037811" cy="45719"/>
            <a:chOff x="0" y="5791200"/>
            <a:chExt cx="8084345" cy="330200"/>
          </a:xfrm>
        </p:grpSpPr>
        <p:sp>
          <p:nvSpPr>
            <p:cNvPr id="41" name="Rectangle 40"/>
            <p:cNvSpPr/>
            <p:nvPr/>
          </p:nvSpPr>
          <p:spPr>
            <a:xfrm>
              <a:off x="0" y="5791200"/>
              <a:ext cx="1064261" cy="330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66800" y="5791200"/>
              <a:ext cx="997745" cy="3302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2057400" y="5791200"/>
              <a:ext cx="997745" cy="3302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3048000" y="5791200"/>
              <a:ext cx="997745" cy="3302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p:cNvSpPr/>
            <p:nvPr/>
          </p:nvSpPr>
          <p:spPr>
            <a:xfrm>
              <a:off x="4038600" y="5791200"/>
              <a:ext cx="997745" cy="330200"/>
            </a:xfrm>
            <a:prstGeom prst="rect">
              <a:avLst/>
            </a:prstGeom>
            <a:solidFill>
              <a:srgbClr val="235F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5029200" y="5791200"/>
              <a:ext cx="1122463" cy="3302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096000" y="5791200"/>
              <a:ext cx="997745" cy="33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7086600" y="5791200"/>
              <a:ext cx="997745" cy="330200"/>
            </a:xfrm>
            <a:prstGeom prst="rect">
              <a:avLst/>
            </a:prstGeom>
            <a:solidFill>
              <a:srgbClr val="5440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7373012" y="381000"/>
            <a:ext cx="1542388" cy="12633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67507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6">
                                            <p:txEl>
                                              <p:pRg st="1" end="1"/>
                                            </p:txEl>
                                          </p:spTgt>
                                        </p:tgtEl>
                                        <p:attrNameLst>
                                          <p:attrName>style.color</p:attrName>
                                        </p:attrNameLst>
                                      </p:cBhvr>
                                      <p:to>
                                        <a:srgbClr val="000000"/>
                                      </p:to>
                                    </p:animClr>
                                    <p:animClr clrSpc="rgb" dir="cw">
                                      <p:cBhvr>
                                        <p:cTn id="7" dur="500" fill="hold"/>
                                        <p:tgtEl>
                                          <p:spTgt spid="6">
                                            <p:txEl>
                                              <p:pRg st="1" end="1"/>
                                            </p:txEl>
                                          </p:spTgt>
                                        </p:tgtEl>
                                        <p:attrNameLst>
                                          <p:attrName>fillcolor</p:attrName>
                                        </p:attrNameLst>
                                      </p:cBhvr>
                                      <p:to>
                                        <a:srgbClr val="000000"/>
                                      </p:to>
                                    </p:animClr>
                                    <p:set>
                                      <p:cBhvr>
                                        <p:cTn id="8" dur="500" fill="hold"/>
                                        <p:tgtEl>
                                          <p:spTgt spid="6">
                                            <p:txEl>
                                              <p:pRg st="1" end="1"/>
                                            </p:txEl>
                                          </p:spTgt>
                                        </p:tgtEl>
                                        <p:attrNameLst>
                                          <p:attrName>fill.type</p:attrName>
                                        </p:attrNameLst>
                                      </p:cBhvr>
                                      <p:to>
                                        <p:strVal val="solid"/>
                                      </p:to>
                                    </p:set>
                                    <p:set>
                                      <p:cBhvr>
                                        <p:cTn id="9" dur="500" fill="hold"/>
                                        <p:tgtEl>
                                          <p:spTgt spid="6">
                                            <p:txEl>
                                              <p:pRg st="1" end="1"/>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nodeType="clickEffect">
                                  <p:stCondLst>
                                    <p:cond delay="0"/>
                                  </p:stCondLst>
                                  <p:childTnLst>
                                    <p:animClr clrSpc="rgb" dir="cw">
                                      <p:cBhvr override="childStyle">
                                        <p:cTn id="13" dur="500" fill="hold"/>
                                        <p:tgtEl>
                                          <p:spTgt spid="6">
                                            <p:txEl>
                                              <p:pRg st="2" end="2"/>
                                            </p:txEl>
                                          </p:spTgt>
                                        </p:tgtEl>
                                        <p:attrNameLst>
                                          <p:attrName>style.color</p:attrName>
                                        </p:attrNameLst>
                                      </p:cBhvr>
                                      <p:to>
                                        <a:srgbClr val="000000"/>
                                      </p:to>
                                    </p:animClr>
                                    <p:animClr clrSpc="rgb" dir="cw">
                                      <p:cBhvr>
                                        <p:cTn id="14" dur="500" fill="hold"/>
                                        <p:tgtEl>
                                          <p:spTgt spid="6">
                                            <p:txEl>
                                              <p:pRg st="2" end="2"/>
                                            </p:txEl>
                                          </p:spTgt>
                                        </p:tgtEl>
                                        <p:attrNameLst>
                                          <p:attrName>fillcolor</p:attrName>
                                        </p:attrNameLst>
                                      </p:cBhvr>
                                      <p:to>
                                        <a:srgbClr val="000000"/>
                                      </p:to>
                                    </p:animClr>
                                    <p:set>
                                      <p:cBhvr>
                                        <p:cTn id="15" dur="500" fill="hold"/>
                                        <p:tgtEl>
                                          <p:spTgt spid="6">
                                            <p:txEl>
                                              <p:pRg st="2" end="2"/>
                                            </p:txEl>
                                          </p:spTgt>
                                        </p:tgtEl>
                                        <p:attrNameLst>
                                          <p:attrName>fill.type</p:attrName>
                                        </p:attrNameLst>
                                      </p:cBhvr>
                                      <p:to>
                                        <p:strVal val="solid"/>
                                      </p:to>
                                    </p:set>
                                    <p:set>
                                      <p:cBhvr>
                                        <p:cTn id="16" dur="500" fill="hold"/>
                                        <p:tgtEl>
                                          <p:spTgt spid="6">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5601</TotalTime>
  <Words>743</Words>
  <Application>Microsoft Office PowerPoint</Application>
  <PresentationFormat>On-screen Show (4:3)</PresentationFormat>
  <Paragraphs>95</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HDOfficeLightV0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Source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COMSATS Institute of Information Technology</dc:title>
  <dc:creator>muniba_nasir</dc:creator>
  <cp:lastModifiedBy>Salman</cp:lastModifiedBy>
  <cp:revision>454</cp:revision>
  <dcterms:created xsi:type="dcterms:W3CDTF">2015-07-28T10:20:14Z</dcterms:created>
  <dcterms:modified xsi:type="dcterms:W3CDTF">2020-03-26T21:34:17Z</dcterms:modified>
</cp:coreProperties>
</file>